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6" r:id="rId4"/>
    <p:sldId id="267" r:id="rId5"/>
    <p:sldId id="257" r:id="rId6"/>
    <p:sldId id="258" r:id="rId7"/>
    <p:sldId id="259" r:id="rId8"/>
    <p:sldId id="260" r:id="rId9"/>
    <p:sldId id="262" r:id="rId10"/>
    <p:sldId id="261" r:id="rId11"/>
    <p:sldId id="264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195" y="211183"/>
            <a:ext cx="12618719" cy="1711234"/>
          </a:xfrm>
        </p:spPr>
        <p:txBody>
          <a:bodyPr/>
          <a:lstStyle/>
          <a:p>
            <a:pPr algn="ctr"/>
            <a:r>
              <a:rPr lang="en-US" dirty="0"/>
              <a:t>Blue River Nutrient Enhancement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94F4-DB7F-42BE-8418-F6915702E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812" y="3961917"/>
            <a:ext cx="6400800" cy="1947333"/>
          </a:xfrm>
        </p:spPr>
        <p:txBody>
          <a:bodyPr>
            <a:normAutofit/>
          </a:bodyPr>
          <a:lstStyle/>
          <a:p>
            <a:r>
              <a:rPr lang="en-US" sz="2800" dirty="0"/>
              <a:t>Brien Rose</a:t>
            </a:r>
          </a:p>
          <a:p>
            <a:r>
              <a:rPr lang="en-US" sz="2800" dirty="0"/>
              <a:t>Blue Valley Ranch</a:t>
            </a:r>
          </a:p>
          <a:p>
            <a:r>
              <a:rPr lang="en-US" sz="2800" dirty="0" err="1"/>
              <a:t>Kremmling</a:t>
            </a:r>
            <a:r>
              <a:rPr lang="en-US" sz="2800" dirty="0"/>
              <a:t>, 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827" y="6074229"/>
            <a:ext cx="1724292" cy="5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0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54868" y="-483331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Importance of Phosphorus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75915" y="2057951"/>
            <a:ext cx="35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DC223-1FE1-4E3D-8947-3905F17F5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75" y="1747629"/>
            <a:ext cx="6138301" cy="4597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DDC651-F173-4C19-9E16-9357532C9D86}"/>
              </a:ext>
            </a:extLst>
          </p:cNvPr>
          <p:cNvSpPr txBox="1"/>
          <p:nvPr/>
        </p:nvSpPr>
        <p:spPr>
          <a:xfrm>
            <a:off x="1711750" y="1747629"/>
            <a:ext cx="470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 Values; Blue River ≈ 1.0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C38E0-8AFE-4540-9E6F-790A464BDD75}"/>
              </a:ext>
            </a:extLst>
          </p:cNvPr>
          <p:cNvSpPr txBox="1"/>
          <p:nvPr/>
        </p:nvSpPr>
        <p:spPr>
          <a:xfrm>
            <a:off x="665019" y="5975857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Hill et al 2009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529921-67A7-463C-BE2F-493C4E589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60"/>
          <a:stretch/>
        </p:blipFill>
        <p:spPr>
          <a:xfrm>
            <a:off x="7617952" y="0"/>
            <a:ext cx="4105275" cy="3325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8F2713-BB16-493A-BFC0-EDB324526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11"/>
          <a:stretch/>
        </p:blipFill>
        <p:spPr>
          <a:xfrm>
            <a:off x="8173450" y="3428443"/>
            <a:ext cx="3669850" cy="299718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DC275C-AEA4-4F66-AA70-448E925F7C34}"/>
              </a:ext>
            </a:extLst>
          </p:cNvPr>
          <p:cNvCxnSpPr>
            <a:cxnSpLocks/>
          </p:cNvCxnSpPr>
          <p:nvPr/>
        </p:nvCxnSpPr>
        <p:spPr>
          <a:xfrm flipH="1" flipV="1">
            <a:off x="8802256" y="1978461"/>
            <a:ext cx="415635" cy="402655"/>
          </a:xfrm>
          <a:prstGeom prst="straightConnector1">
            <a:avLst/>
          </a:prstGeom>
          <a:ln w="222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6FB073-D12A-4E2A-8139-75A4BBE160FF}"/>
              </a:ext>
            </a:extLst>
          </p:cNvPr>
          <p:cNvSpPr txBox="1"/>
          <p:nvPr/>
        </p:nvSpPr>
        <p:spPr>
          <a:xfrm>
            <a:off x="9091833" y="2314611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 River</a:t>
            </a:r>
          </a:p>
        </p:txBody>
      </p:sp>
    </p:spTree>
    <p:extLst>
      <p:ext uri="{BB962C8B-B14F-4D97-AF65-F5344CB8AC3E}">
        <p14:creationId xmlns:p14="http://schemas.microsoft.com/office/powerpoint/2010/main" val="589048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CD1BE5A-152A-4723-82BA-0D4961E89F44}"/>
              </a:ext>
            </a:extLst>
          </p:cNvPr>
          <p:cNvSpPr/>
          <p:nvPr/>
        </p:nvSpPr>
        <p:spPr>
          <a:xfrm>
            <a:off x="5397734" y="1906957"/>
            <a:ext cx="2786978" cy="443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9600" y="-440244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Injections Site and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827" y="6074229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75915" y="2057951"/>
            <a:ext cx="35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8EE09-A328-48C2-A47A-DCA9C9461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8" t="2663" r="51766" b="-2663"/>
          <a:stretch/>
        </p:blipFill>
        <p:spPr>
          <a:xfrm>
            <a:off x="9093160" y="2770086"/>
            <a:ext cx="2613891" cy="3689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F1A5B1-19CE-4901-B563-409D093E7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22" r="13222"/>
          <a:stretch/>
        </p:blipFill>
        <p:spPr>
          <a:xfrm>
            <a:off x="9166597" y="316332"/>
            <a:ext cx="2087418" cy="2453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8A6D4F-F749-457F-BE19-5CFC15AAE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33" t="12614" r="42860" b="19507"/>
          <a:stretch/>
        </p:blipFill>
        <p:spPr>
          <a:xfrm>
            <a:off x="571295" y="750101"/>
            <a:ext cx="2792646" cy="4655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2EC6E-DB79-4AD9-BE2D-AC32DA68F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878" y="3933588"/>
            <a:ext cx="2947157" cy="199985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F27EE0-EF45-4D81-A458-2563EA90C4F6}"/>
              </a:ext>
            </a:extLst>
          </p:cNvPr>
          <p:cNvCxnSpPr/>
          <p:nvPr/>
        </p:nvCxnSpPr>
        <p:spPr>
          <a:xfrm flipH="1" flipV="1">
            <a:off x="1077132" y="4742481"/>
            <a:ext cx="1394848" cy="433953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E07E9F-087F-4CE7-8546-0BFD668E7721}"/>
              </a:ext>
            </a:extLst>
          </p:cNvPr>
          <p:cNvSpPr txBox="1"/>
          <p:nvPr/>
        </p:nvSpPr>
        <p:spPr>
          <a:xfrm>
            <a:off x="2502411" y="5028147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Site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19213-C25E-428C-B380-96FA5BA0C256}"/>
              </a:ext>
            </a:extLst>
          </p:cNvPr>
          <p:cNvSpPr txBox="1"/>
          <p:nvPr/>
        </p:nvSpPr>
        <p:spPr>
          <a:xfrm>
            <a:off x="345201" y="5800661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Site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871CC9-28A2-4421-9700-F7EC01DCA3DC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1077132" y="4959457"/>
            <a:ext cx="215364" cy="841204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8AA382-328A-4A68-9F8C-D393913DC3B7}"/>
              </a:ext>
            </a:extLst>
          </p:cNvPr>
          <p:cNvCxnSpPr/>
          <p:nvPr/>
        </p:nvCxnSpPr>
        <p:spPr>
          <a:xfrm>
            <a:off x="6005593" y="24564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CDD7C5E-6AC5-487D-8F56-FE02E50BE635}"/>
              </a:ext>
            </a:extLst>
          </p:cNvPr>
          <p:cNvSpPr txBox="1"/>
          <p:nvPr/>
        </p:nvSpPr>
        <p:spPr>
          <a:xfrm>
            <a:off x="5508527" y="1991666"/>
            <a:ext cx="27869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Reach</a:t>
            </a:r>
          </a:p>
          <a:p>
            <a:pPr marL="285750" indent="-285750">
              <a:buFontTx/>
              <a:buChar char="-"/>
            </a:pPr>
            <a:r>
              <a:rPr lang="en-US" dirty="0"/>
              <a:t>7 Reaches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Periphyton and invertebrates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spaced over 7 miles</a:t>
            </a:r>
          </a:p>
          <a:p>
            <a:pPr marL="285750" indent="-285750">
              <a:buFontTx/>
              <a:buChar char="-"/>
            </a:pPr>
            <a:r>
              <a:rPr lang="en-US" dirty="0"/>
              <a:t>4 Water Quality Stations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Spring Creek Rd to Trough Rd</a:t>
            </a:r>
          </a:p>
          <a:p>
            <a:pPr marL="285750" indent="-285750">
              <a:buFontTx/>
              <a:buChar char="-"/>
            </a:pPr>
            <a:r>
              <a:rPr lang="en-US" dirty="0"/>
              <a:t>7 Fry stations (3-4 times per year)</a:t>
            </a:r>
          </a:p>
          <a:p>
            <a:pPr marL="285750" indent="-285750">
              <a:buFontTx/>
              <a:buChar char="-"/>
            </a:pPr>
            <a:r>
              <a:rPr lang="en-US" dirty="0"/>
              <a:t>1 Adult Population and Condition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DD64E-5323-4C5D-BC4A-0C6EC6A93CAB}"/>
              </a:ext>
            </a:extLst>
          </p:cNvPr>
          <p:cNvSpPr txBox="1"/>
          <p:nvPr/>
        </p:nvSpPr>
        <p:spPr>
          <a:xfrm>
            <a:off x="4544836" y="766456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2,000-3,000 Gallons per year</a:t>
            </a:r>
          </a:p>
        </p:txBody>
      </p:sp>
    </p:spTree>
    <p:extLst>
      <p:ext uri="{BB962C8B-B14F-4D97-AF65-F5344CB8AC3E}">
        <p14:creationId xmlns:p14="http://schemas.microsoft.com/office/powerpoint/2010/main" val="236921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CD1BE5A-152A-4723-82BA-0D4961E89F44}"/>
              </a:ext>
            </a:extLst>
          </p:cNvPr>
          <p:cNvSpPr/>
          <p:nvPr/>
        </p:nvSpPr>
        <p:spPr>
          <a:xfrm>
            <a:off x="7536306" y="723652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9600" y="-537762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Study Methods—Producers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874" y="381623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75915" y="2057951"/>
            <a:ext cx="35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8AA382-328A-4A68-9F8C-D393913DC3B7}"/>
              </a:ext>
            </a:extLst>
          </p:cNvPr>
          <p:cNvCxnSpPr/>
          <p:nvPr/>
        </p:nvCxnSpPr>
        <p:spPr>
          <a:xfrm>
            <a:off x="6005593" y="24564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CDD7C5E-6AC5-487D-8F56-FE02E50BE635}"/>
              </a:ext>
            </a:extLst>
          </p:cNvPr>
          <p:cNvSpPr txBox="1"/>
          <p:nvPr/>
        </p:nvSpPr>
        <p:spPr>
          <a:xfrm>
            <a:off x="7536306" y="863429"/>
            <a:ext cx="278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Reach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B0CA2-9127-4F3C-98E3-FDF2CADB4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6" t="5123" r="36562" b="24136"/>
          <a:stretch/>
        </p:blipFill>
        <p:spPr>
          <a:xfrm>
            <a:off x="166571" y="546497"/>
            <a:ext cx="3849320" cy="606965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4CFAB65-E4FB-40A4-B532-7FBF33A855AD}"/>
              </a:ext>
            </a:extLst>
          </p:cNvPr>
          <p:cNvSpPr/>
          <p:nvPr/>
        </p:nvSpPr>
        <p:spPr>
          <a:xfrm>
            <a:off x="6193426" y="1812939"/>
            <a:ext cx="1820273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Periphyton</a:t>
            </a:r>
          </a:p>
          <a:p>
            <a:pPr algn="ctr"/>
            <a:r>
              <a:rPr lang="en-US" dirty="0"/>
              <a:t>(AFDM + CL-A)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41CB85-F3D6-4449-BD87-9E98AF26DE65}"/>
              </a:ext>
            </a:extLst>
          </p:cNvPr>
          <p:cNvSpPr/>
          <p:nvPr/>
        </p:nvSpPr>
        <p:spPr>
          <a:xfrm>
            <a:off x="9330326" y="1658314"/>
            <a:ext cx="1849097" cy="1085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Invertebrates</a:t>
            </a:r>
          </a:p>
          <a:p>
            <a:pPr algn="ctr"/>
            <a:r>
              <a:rPr lang="en-US" dirty="0"/>
              <a:t>(2 samples composite of3 sites 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64EF56-1698-4E1D-9562-C3606917BCAC}"/>
              </a:ext>
            </a:extLst>
          </p:cNvPr>
          <p:cNvSpPr/>
          <p:nvPr/>
        </p:nvSpPr>
        <p:spPr>
          <a:xfrm>
            <a:off x="5088527" y="2743821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Growth</a:t>
            </a:r>
          </a:p>
          <a:p>
            <a:pPr algn="ctr"/>
            <a:r>
              <a:rPr lang="en-US" dirty="0"/>
              <a:t>Tiles (N=2)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064ABD-9326-4F7C-BC00-DD6C37A0C093}"/>
              </a:ext>
            </a:extLst>
          </p:cNvPr>
          <p:cNvSpPr/>
          <p:nvPr/>
        </p:nvSpPr>
        <p:spPr>
          <a:xfrm>
            <a:off x="7184027" y="2743820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Standing Crop (Rocks)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F800E1-4B22-44A9-BF00-A272CF1FAF42}"/>
              </a:ext>
            </a:extLst>
          </p:cNvPr>
          <p:cNvSpPr/>
          <p:nvPr/>
        </p:nvSpPr>
        <p:spPr>
          <a:xfrm>
            <a:off x="3988948" y="3681151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Summer/Fall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EF09C4-D3BC-4508-9EB1-404650F80E50}"/>
              </a:ext>
            </a:extLst>
          </p:cNvPr>
          <p:cNvSpPr/>
          <p:nvPr/>
        </p:nvSpPr>
        <p:spPr>
          <a:xfrm>
            <a:off x="5935252" y="3681088"/>
            <a:ext cx="1820273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Winter/Spring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B4AF06-735C-41D8-9786-7BF176791323}"/>
              </a:ext>
            </a:extLst>
          </p:cNvPr>
          <p:cNvSpPr/>
          <p:nvPr/>
        </p:nvSpPr>
        <p:spPr>
          <a:xfrm>
            <a:off x="5064787" y="4478586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Day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8DF9C2-3E25-478C-B5D5-F8D3F80340FF}"/>
              </a:ext>
            </a:extLst>
          </p:cNvPr>
          <p:cNvSpPr/>
          <p:nvPr/>
        </p:nvSpPr>
        <p:spPr>
          <a:xfrm>
            <a:off x="5088526" y="5319148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 Day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FE7EDD-640E-4501-8DFF-4BB87C5B21B2}"/>
              </a:ext>
            </a:extLst>
          </p:cNvPr>
          <p:cNvSpPr/>
          <p:nvPr/>
        </p:nvSpPr>
        <p:spPr>
          <a:xfrm>
            <a:off x="5064786" y="6116646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90 Day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8101C8-4089-4659-9D0A-54BA0B85A602}"/>
              </a:ext>
            </a:extLst>
          </p:cNvPr>
          <p:cNvSpPr/>
          <p:nvPr/>
        </p:nvSpPr>
        <p:spPr>
          <a:xfrm>
            <a:off x="7841106" y="3681088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Bi-Monthly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322F6A-CC5B-4141-937F-938D880B7E07}"/>
              </a:ext>
            </a:extLst>
          </p:cNvPr>
          <p:cNvCxnSpPr>
            <a:cxnSpLocks/>
          </p:cNvCxnSpPr>
          <p:nvPr/>
        </p:nvCxnSpPr>
        <p:spPr>
          <a:xfrm flipH="1">
            <a:off x="7340600" y="1425061"/>
            <a:ext cx="500506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A3C94B3-C6AD-45AA-AC72-E0D9ED2A85AC}"/>
              </a:ext>
            </a:extLst>
          </p:cNvPr>
          <p:cNvCxnSpPr>
            <a:cxnSpLocks/>
          </p:cNvCxnSpPr>
          <p:nvPr/>
        </p:nvCxnSpPr>
        <p:spPr>
          <a:xfrm flipH="1">
            <a:off x="6380213" y="2546397"/>
            <a:ext cx="378878" cy="250517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45A3AC-52F9-43E5-BB6E-82A84D92D346}"/>
              </a:ext>
            </a:extLst>
          </p:cNvPr>
          <p:cNvCxnSpPr>
            <a:cxnSpLocks/>
          </p:cNvCxnSpPr>
          <p:nvPr/>
        </p:nvCxnSpPr>
        <p:spPr>
          <a:xfrm flipH="1">
            <a:off x="5064786" y="3445229"/>
            <a:ext cx="500506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356D04-34FC-4ECA-A472-8826C3320D1B}"/>
              </a:ext>
            </a:extLst>
          </p:cNvPr>
          <p:cNvCxnSpPr>
            <a:cxnSpLocks/>
          </p:cNvCxnSpPr>
          <p:nvPr/>
        </p:nvCxnSpPr>
        <p:spPr>
          <a:xfrm>
            <a:off x="4872446" y="4263940"/>
            <a:ext cx="406979" cy="411531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9B6D667-A733-4893-B4ED-5F52066D87C0}"/>
              </a:ext>
            </a:extLst>
          </p:cNvPr>
          <p:cNvCxnSpPr>
            <a:cxnSpLocks/>
          </p:cNvCxnSpPr>
          <p:nvPr/>
        </p:nvCxnSpPr>
        <p:spPr>
          <a:xfrm flipH="1">
            <a:off x="6291705" y="4263940"/>
            <a:ext cx="500506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D042A54-019B-429A-A9CB-84F77227E2D9}"/>
              </a:ext>
            </a:extLst>
          </p:cNvPr>
          <p:cNvCxnSpPr>
            <a:cxnSpLocks/>
          </p:cNvCxnSpPr>
          <p:nvPr/>
        </p:nvCxnSpPr>
        <p:spPr>
          <a:xfrm>
            <a:off x="5921318" y="5106159"/>
            <a:ext cx="0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614194E-F1BB-4229-A518-D26CEE7A6450}"/>
              </a:ext>
            </a:extLst>
          </p:cNvPr>
          <p:cNvCxnSpPr>
            <a:cxnSpLocks/>
          </p:cNvCxnSpPr>
          <p:nvPr/>
        </p:nvCxnSpPr>
        <p:spPr>
          <a:xfrm>
            <a:off x="5935252" y="5911294"/>
            <a:ext cx="9195" cy="43758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BF6557A-6516-43DA-9351-3D311F60A767}"/>
              </a:ext>
            </a:extLst>
          </p:cNvPr>
          <p:cNvCxnSpPr>
            <a:cxnSpLocks/>
          </p:cNvCxnSpPr>
          <p:nvPr/>
        </p:nvCxnSpPr>
        <p:spPr>
          <a:xfrm>
            <a:off x="7354209" y="2507961"/>
            <a:ext cx="236644" cy="288953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DE428C-307D-4DF0-8644-179670140466}"/>
              </a:ext>
            </a:extLst>
          </p:cNvPr>
          <p:cNvCxnSpPr>
            <a:cxnSpLocks/>
          </p:cNvCxnSpPr>
          <p:nvPr/>
        </p:nvCxnSpPr>
        <p:spPr>
          <a:xfrm>
            <a:off x="8198651" y="3445229"/>
            <a:ext cx="348449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FA331C4-A835-433D-8EAC-F17DA1FF7AB7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458437" cy="40407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3141CF7-25AD-4485-A26B-1F95038AC326}"/>
              </a:ext>
            </a:extLst>
          </p:cNvPr>
          <p:cNvCxnSpPr>
            <a:cxnSpLocks/>
          </p:cNvCxnSpPr>
          <p:nvPr/>
        </p:nvCxnSpPr>
        <p:spPr>
          <a:xfrm>
            <a:off x="8664945" y="1425061"/>
            <a:ext cx="823840" cy="446390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F39522D-4CDA-4EC0-ABF5-17A304AE7D3C}"/>
              </a:ext>
            </a:extLst>
          </p:cNvPr>
          <p:cNvSpPr/>
          <p:nvPr/>
        </p:nvSpPr>
        <p:spPr>
          <a:xfrm>
            <a:off x="9746960" y="3031532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Spring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1B8C3BF-5339-4034-BD44-C836CDB1529C}"/>
              </a:ext>
            </a:extLst>
          </p:cNvPr>
          <p:cNvSpPr/>
          <p:nvPr/>
        </p:nvSpPr>
        <p:spPr>
          <a:xfrm>
            <a:off x="9746959" y="4051021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Summer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FC3F627-4A1E-442D-8254-7560B43E332A}"/>
              </a:ext>
            </a:extLst>
          </p:cNvPr>
          <p:cNvSpPr/>
          <p:nvPr/>
        </p:nvSpPr>
        <p:spPr>
          <a:xfrm>
            <a:off x="9746958" y="5106159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Fall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F68E2D1-9210-43D2-9F55-73663B2EC1A7}"/>
              </a:ext>
            </a:extLst>
          </p:cNvPr>
          <p:cNvCxnSpPr>
            <a:cxnSpLocks/>
          </p:cNvCxnSpPr>
          <p:nvPr/>
        </p:nvCxnSpPr>
        <p:spPr>
          <a:xfrm>
            <a:off x="10634296" y="3581322"/>
            <a:ext cx="0" cy="481307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F819A31-B388-4855-9728-60A5A41A8B53}"/>
              </a:ext>
            </a:extLst>
          </p:cNvPr>
          <p:cNvCxnSpPr>
            <a:cxnSpLocks/>
          </p:cNvCxnSpPr>
          <p:nvPr/>
        </p:nvCxnSpPr>
        <p:spPr>
          <a:xfrm>
            <a:off x="10619284" y="4684743"/>
            <a:ext cx="3754" cy="521612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BB926FB-7329-4CA5-9BED-E802FDC25254}"/>
              </a:ext>
            </a:extLst>
          </p:cNvPr>
          <p:cNvCxnSpPr>
            <a:cxnSpLocks/>
          </p:cNvCxnSpPr>
          <p:nvPr/>
        </p:nvCxnSpPr>
        <p:spPr>
          <a:xfrm>
            <a:off x="10334156" y="2742579"/>
            <a:ext cx="236644" cy="426793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404EB5A8-BD7D-468D-9FB2-89918BA7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591" y="683923"/>
            <a:ext cx="2712600" cy="20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72CE4D-F38E-42E3-820C-ACB1A2C8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082" y="697332"/>
            <a:ext cx="3805145" cy="2509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F19C43-0FFB-45C9-9D02-D20A2A00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593" y="3850003"/>
            <a:ext cx="4790420" cy="284791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E3ECF18-7166-4A5B-BA54-06FBD2E5D0F4}"/>
              </a:ext>
            </a:extLst>
          </p:cNvPr>
          <p:cNvSpPr/>
          <p:nvPr/>
        </p:nvSpPr>
        <p:spPr>
          <a:xfrm>
            <a:off x="1358015" y="2072787"/>
            <a:ext cx="1647679" cy="796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 Sites with Backpack Shocker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D1BE5A-152A-4723-82BA-0D4961E89F44}"/>
              </a:ext>
            </a:extLst>
          </p:cNvPr>
          <p:cNvSpPr/>
          <p:nvPr/>
        </p:nvSpPr>
        <p:spPr>
          <a:xfrm>
            <a:off x="1320665" y="960286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Trout Fry + Sculpin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9600" y="-537762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Study Methods—Fish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9" y="6022442"/>
            <a:ext cx="1724292" cy="5419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8F800E1-4B22-44A9-BF00-A272CF1FAF42}"/>
              </a:ext>
            </a:extLst>
          </p:cNvPr>
          <p:cNvSpPr/>
          <p:nvPr/>
        </p:nvSpPr>
        <p:spPr>
          <a:xfrm>
            <a:off x="357215" y="4395088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FE7EDD-640E-4501-8DFF-4BB87C5B21B2}"/>
              </a:ext>
            </a:extLst>
          </p:cNvPr>
          <p:cNvSpPr/>
          <p:nvPr/>
        </p:nvSpPr>
        <p:spPr>
          <a:xfrm>
            <a:off x="9110893" y="349243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Fish &gt;200mm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322F6A-CC5B-4141-937F-938D880B7E07}"/>
              </a:ext>
            </a:extLst>
          </p:cNvPr>
          <p:cNvCxnSpPr>
            <a:cxnSpLocks/>
          </p:cNvCxnSpPr>
          <p:nvPr/>
        </p:nvCxnSpPr>
        <p:spPr>
          <a:xfrm>
            <a:off x="2109096" y="1661695"/>
            <a:ext cx="0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0BD413B-3C7B-4386-835F-2C9FEABFDA93}"/>
              </a:ext>
            </a:extLst>
          </p:cNvPr>
          <p:cNvSpPr/>
          <p:nvPr/>
        </p:nvSpPr>
        <p:spPr>
          <a:xfrm>
            <a:off x="1320665" y="3169017"/>
            <a:ext cx="1647679" cy="882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Monthly (August-November)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FDE6A1-ADAF-4452-9DE3-F8BFE7503824}"/>
              </a:ext>
            </a:extLst>
          </p:cNvPr>
          <p:cNvSpPr/>
          <p:nvPr/>
        </p:nvSpPr>
        <p:spPr>
          <a:xfrm>
            <a:off x="2431372" y="4395088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Growth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32B038-1D83-4D8F-BD7D-AA98BEC7CB65}"/>
              </a:ext>
            </a:extLst>
          </p:cNvPr>
          <p:cNvCxnSpPr>
            <a:cxnSpLocks/>
          </p:cNvCxnSpPr>
          <p:nvPr/>
        </p:nvCxnSpPr>
        <p:spPr>
          <a:xfrm>
            <a:off x="2144504" y="2845709"/>
            <a:ext cx="0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E8FD908-C4D9-480A-9F9C-436F628B388F}"/>
              </a:ext>
            </a:extLst>
          </p:cNvPr>
          <p:cNvCxnSpPr>
            <a:cxnSpLocks/>
          </p:cNvCxnSpPr>
          <p:nvPr/>
        </p:nvCxnSpPr>
        <p:spPr>
          <a:xfrm flipH="1">
            <a:off x="1419092" y="4051585"/>
            <a:ext cx="585803" cy="476382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4D4CAD9-4C84-4F9F-B978-56E2D18D9A51}"/>
              </a:ext>
            </a:extLst>
          </p:cNvPr>
          <p:cNvCxnSpPr>
            <a:cxnSpLocks/>
          </p:cNvCxnSpPr>
          <p:nvPr/>
        </p:nvCxnSpPr>
        <p:spPr>
          <a:xfrm>
            <a:off x="2368498" y="4074407"/>
            <a:ext cx="523732" cy="49168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971D9EB8-92CF-467B-A345-8D782CF2C88A}"/>
              </a:ext>
            </a:extLst>
          </p:cNvPr>
          <p:cNvSpPr/>
          <p:nvPr/>
        </p:nvSpPr>
        <p:spPr>
          <a:xfrm>
            <a:off x="9110892" y="1371378"/>
            <a:ext cx="1647679" cy="92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Raft Shocker</a:t>
            </a:r>
          </a:p>
          <a:p>
            <a:pPr algn="ctr"/>
            <a:r>
              <a:rPr lang="en-US" dirty="0"/>
              <a:t>(2,100 m “Wild Water)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4968757-FD14-4CCC-A446-265FCB6E2AA5}"/>
              </a:ext>
            </a:extLst>
          </p:cNvPr>
          <p:cNvSpPr/>
          <p:nvPr/>
        </p:nvSpPr>
        <p:spPr>
          <a:xfrm>
            <a:off x="8220293" y="2477163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Population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219FFDA-66FC-4CC3-B4D5-FFFE76B003B6}"/>
              </a:ext>
            </a:extLst>
          </p:cNvPr>
          <p:cNvSpPr/>
          <p:nvPr/>
        </p:nvSpPr>
        <p:spPr>
          <a:xfrm>
            <a:off x="10219835" y="2492272"/>
            <a:ext cx="1647679" cy="70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Relative Weight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356D04-34FC-4ECA-A472-8826C3320D1B}"/>
              </a:ext>
            </a:extLst>
          </p:cNvPr>
          <p:cNvCxnSpPr>
            <a:cxnSpLocks/>
          </p:cNvCxnSpPr>
          <p:nvPr/>
        </p:nvCxnSpPr>
        <p:spPr>
          <a:xfrm>
            <a:off x="10257185" y="2235200"/>
            <a:ext cx="576800" cy="366755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5440F7-F66D-4298-9075-077E00BB3B29}"/>
              </a:ext>
            </a:extLst>
          </p:cNvPr>
          <p:cNvCxnSpPr>
            <a:cxnSpLocks/>
          </p:cNvCxnSpPr>
          <p:nvPr/>
        </p:nvCxnSpPr>
        <p:spPr>
          <a:xfrm flipH="1">
            <a:off x="9408589" y="2235200"/>
            <a:ext cx="526143" cy="384226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2754BC7-90CC-4D06-8648-B611E457C8C2}"/>
              </a:ext>
            </a:extLst>
          </p:cNvPr>
          <p:cNvCxnSpPr>
            <a:cxnSpLocks/>
          </p:cNvCxnSpPr>
          <p:nvPr/>
        </p:nvCxnSpPr>
        <p:spPr>
          <a:xfrm>
            <a:off x="9934731" y="1050652"/>
            <a:ext cx="0" cy="425978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9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69" y="6022442"/>
            <a:ext cx="1724292" cy="54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82B5B-175A-49A3-A100-57719787C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006" y="0"/>
            <a:ext cx="12195447" cy="7839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118-8E70-48F2-9128-788AD31AAE5B}"/>
              </a:ext>
            </a:extLst>
          </p:cNvPr>
          <p:cNvSpPr txBox="1"/>
          <p:nvPr/>
        </p:nvSpPr>
        <p:spPr>
          <a:xfrm>
            <a:off x="1932779" y="293638"/>
            <a:ext cx="8648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Questions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94199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23756"/>
            <a:ext cx="12618719" cy="9312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Goals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75915" y="2057951"/>
            <a:ext cx="35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929FC-5C63-47A9-99AB-B7B0A036D83A}"/>
              </a:ext>
            </a:extLst>
          </p:cNvPr>
          <p:cNvSpPr txBox="1"/>
          <p:nvPr/>
        </p:nvSpPr>
        <p:spPr>
          <a:xfrm>
            <a:off x="75698" y="688576"/>
            <a:ext cx="71549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“Ecosystem based study to evaluate the role of Phosphorus (P) in Primary and Secondary production in the Lower Blue River”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Evaluate present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Experimentally increase Phosphorus levels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Evaluate the response of Primary and Secondary producers to increased Phosphorus levels.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Evaluate the response of </a:t>
            </a:r>
            <a:r>
              <a:rPr lang="en-US" sz="2000" b="1" i="1" dirty="0"/>
              <a:t>Didymo</a:t>
            </a:r>
            <a:r>
              <a:rPr lang="en-US" sz="2000" b="1" dirty="0"/>
              <a:t> algae to increase levels of Phosphorus</a:t>
            </a:r>
            <a:r>
              <a:rPr lang="en-US" b="1" dirty="0"/>
              <a:t>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38B48-6DF0-49F3-8794-4BBE88B1B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14"/>
          <a:stretch/>
        </p:blipFill>
        <p:spPr>
          <a:xfrm>
            <a:off x="538893" y="4230179"/>
            <a:ext cx="2752947" cy="2160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DD818-3C79-4E4B-BEDF-48404C4C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785" y="4224786"/>
            <a:ext cx="2828902" cy="2160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649606-CD10-405C-B5F4-E77F39BE0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16"/>
          <a:stretch/>
        </p:blipFill>
        <p:spPr>
          <a:xfrm>
            <a:off x="8042005" y="688576"/>
            <a:ext cx="3303243" cy="22899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17FABD-9CE3-47A1-BC8E-500D04464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112" y="3297898"/>
            <a:ext cx="4925995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3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03378" y="-351069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Relation to other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041" y="6209754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75915" y="2057951"/>
            <a:ext cx="35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DC651-F173-4C19-9E16-9357532C9D86}"/>
              </a:ext>
            </a:extLst>
          </p:cNvPr>
          <p:cNvSpPr txBox="1"/>
          <p:nvPr/>
        </p:nvSpPr>
        <p:spPr>
          <a:xfrm>
            <a:off x="850358" y="771885"/>
            <a:ext cx="5911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Kootenai River, Idaho (10x the size of the Blue River)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8081C9-19F1-4ADF-8EE1-821900187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084" y="1608061"/>
            <a:ext cx="1787100" cy="4412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C34832-8584-462F-8C4B-D4FFB97D0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408" y="3521907"/>
            <a:ext cx="4359941" cy="3094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04042F-0AB2-4F2F-BD0A-69566E14433E}"/>
              </a:ext>
            </a:extLst>
          </p:cNvPr>
          <p:cNvSpPr txBox="1"/>
          <p:nvPr/>
        </p:nvSpPr>
        <p:spPr>
          <a:xfrm>
            <a:off x="5600480" y="3674702"/>
            <a:ext cx="240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Gallons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3CB9E-84E2-497E-881D-9C2938727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13" y="1833999"/>
            <a:ext cx="2990323" cy="44200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6B9085-B872-47D6-999C-E823A0468933}"/>
              </a:ext>
            </a:extLst>
          </p:cNvPr>
          <p:cNvSpPr txBox="1"/>
          <p:nvPr/>
        </p:nvSpPr>
        <p:spPr>
          <a:xfrm>
            <a:off x="3240237" y="1962230"/>
            <a:ext cx="356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Added 10-34-00 Fertilizer (6,000-20,000 gallons per year)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BDA70-77A1-4C61-B14F-2B921C320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146" y="616187"/>
            <a:ext cx="4188353" cy="243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47801" y="-413724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Results of Kootenai River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41" y="5831063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75915" y="2057951"/>
            <a:ext cx="356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DC651-F173-4C19-9E16-9357532C9D86}"/>
              </a:ext>
            </a:extLst>
          </p:cNvPr>
          <p:cNvSpPr txBox="1"/>
          <p:nvPr/>
        </p:nvSpPr>
        <p:spPr>
          <a:xfrm>
            <a:off x="1784446" y="776621"/>
            <a:ext cx="470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Kootenai River, Idaho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A7E2F-0FB4-436F-B144-9926B449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8" y="1567807"/>
            <a:ext cx="3305486" cy="28086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D48D2-75DA-4FEC-AEA7-57019BE14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83" y="2975172"/>
            <a:ext cx="3600546" cy="3370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2B67FD-C325-48E9-8626-99A5F3155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540" y="1134526"/>
            <a:ext cx="3088576" cy="2493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4D4B7-ED42-4A00-A529-62CF98390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994" y="3627706"/>
            <a:ext cx="3763111" cy="31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8A150F9-E076-4EF1-81FA-4801FA054885}"/>
              </a:ext>
            </a:extLst>
          </p:cNvPr>
          <p:cNvSpPr/>
          <p:nvPr/>
        </p:nvSpPr>
        <p:spPr>
          <a:xfrm>
            <a:off x="322086" y="3661583"/>
            <a:ext cx="3121463" cy="284101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EC5D6-1C28-418C-9966-1C42EF900FD9}"/>
              </a:ext>
            </a:extLst>
          </p:cNvPr>
          <p:cNvSpPr/>
          <p:nvPr/>
        </p:nvSpPr>
        <p:spPr>
          <a:xfrm>
            <a:off x="4237695" y="1444125"/>
            <a:ext cx="4828827" cy="50584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042F99B-2B90-48F5-9D2F-74B9CBD4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104" y="1444125"/>
            <a:ext cx="4798792" cy="5207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1091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Total DIN Below Green Mountain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827" y="6074229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22086" y="1838127"/>
            <a:ext cx="3565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levels of 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 Seasonal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Lower than above GMR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Below WQ standards 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33666-6B1C-441C-B6F9-E730A6B0727E}"/>
              </a:ext>
            </a:extLst>
          </p:cNvPr>
          <p:cNvSpPr txBox="1"/>
          <p:nvPr/>
        </p:nvSpPr>
        <p:spPr>
          <a:xfrm>
            <a:off x="6137638" y="4946407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= 242 ug/l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89D36-C3E1-409D-88FB-8CA8E504E56C}"/>
              </a:ext>
            </a:extLst>
          </p:cNvPr>
          <p:cNvSpPr txBox="1"/>
          <p:nvPr/>
        </p:nvSpPr>
        <p:spPr>
          <a:xfrm>
            <a:off x="6309359" y="4470681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= 213 ug/l)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C15E64-B738-471D-A1EE-1E0917F31752}"/>
              </a:ext>
            </a:extLst>
          </p:cNvPr>
          <p:cNvSpPr txBox="1"/>
          <p:nvPr/>
        </p:nvSpPr>
        <p:spPr>
          <a:xfrm>
            <a:off x="6295585" y="4723933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(Mean= 195 ug/l)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72F665-63B1-45D5-8425-70C3E6F95EE0}"/>
              </a:ext>
            </a:extLst>
          </p:cNvPr>
          <p:cNvSpPr txBox="1"/>
          <p:nvPr/>
        </p:nvSpPr>
        <p:spPr>
          <a:xfrm>
            <a:off x="5800692" y="1847454"/>
            <a:ext cx="2606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Above GMR = 233 ug/l)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1FB653-8194-405B-B163-0B92720B7541}"/>
              </a:ext>
            </a:extLst>
          </p:cNvPr>
          <p:cNvSpPr txBox="1"/>
          <p:nvPr/>
        </p:nvSpPr>
        <p:spPr>
          <a:xfrm>
            <a:off x="5321138" y="832984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(CDPHE= 1,250 ug/l)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A79F1E6-D67B-472B-8DF8-031BF6777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1" y="3610156"/>
            <a:ext cx="2956848" cy="3002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A9097-30B3-4ECA-B95E-845459B1FFE1}"/>
              </a:ext>
            </a:extLst>
          </p:cNvPr>
          <p:cNvSpPr txBox="1"/>
          <p:nvPr/>
        </p:nvSpPr>
        <p:spPr>
          <a:xfrm>
            <a:off x="9609044" y="4778458"/>
            <a:ext cx="17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KR=64 ug/l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677BA7-6576-419E-AB57-1246E8A30CFB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816744" y="4963124"/>
            <a:ext cx="792300" cy="0"/>
          </a:xfrm>
          <a:prstGeom prst="straightConnector1">
            <a:avLst/>
          </a:prstGeom>
          <a:ln w="28575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943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F4D320-4636-4AC9-B1FC-F0E3E6D09E4C}"/>
              </a:ext>
            </a:extLst>
          </p:cNvPr>
          <p:cNvSpPr/>
          <p:nvPr/>
        </p:nvSpPr>
        <p:spPr>
          <a:xfrm>
            <a:off x="714023" y="3973359"/>
            <a:ext cx="2891245" cy="27649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EC5D6-1C28-418C-9966-1C42EF900FD9}"/>
              </a:ext>
            </a:extLst>
          </p:cNvPr>
          <p:cNvSpPr/>
          <p:nvPr/>
        </p:nvSpPr>
        <p:spPr>
          <a:xfrm>
            <a:off x="4237695" y="1444125"/>
            <a:ext cx="4828827" cy="50584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1091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Total Phosphorous Below Green Mountain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827" y="6074229"/>
            <a:ext cx="1724292" cy="541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5381E-27AD-44C6-96CA-33C16C995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225" y="1369386"/>
            <a:ext cx="5217734" cy="520794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2494EF-3573-4808-97D5-CB95B64A9785}"/>
              </a:ext>
            </a:extLst>
          </p:cNvPr>
          <p:cNvCxnSpPr>
            <a:cxnSpLocks/>
          </p:cNvCxnSpPr>
          <p:nvPr/>
        </p:nvCxnSpPr>
        <p:spPr>
          <a:xfrm flipH="1">
            <a:off x="8827882" y="4260751"/>
            <a:ext cx="1048154" cy="0"/>
          </a:xfrm>
          <a:prstGeom prst="straightConnector1">
            <a:avLst/>
          </a:prstGeom>
          <a:ln w="508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9B20D1-DE9A-49E2-ADC8-C358AC85C164}"/>
              </a:ext>
            </a:extLst>
          </p:cNvPr>
          <p:cNvSpPr txBox="1"/>
          <p:nvPr/>
        </p:nvSpPr>
        <p:spPr>
          <a:xfrm>
            <a:off x="9862458" y="3890064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-Oligotrophy Line</a:t>
            </a:r>
          </a:p>
          <a:p>
            <a:r>
              <a:rPr lang="en-US" b="1" dirty="0"/>
              <a:t>-EPA detection</a:t>
            </a:r>
          </a:p>
          <a:p>
            <a:r>
              <a:rPr lang="en-US" b="1" dirty="0"/>
              <a:t> limit)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322086" y="1838127"/>
            <a:ext cx="3565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Mostly Oligotrophic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Seasonal variations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Higher with snowmelt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27% &lt; than values above GMR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Mostly below standard detectability levels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33666-6B1C-441C-B6F9-E730A6B0727E}"/>
              </a:ext>
            </a:extLst>
          </p:cNvPr>
          <p:cNvSpPr txBox="1"/>
          <p:nvPr/>
        </p:nvSpPr>
        <p:spPr>
          <a:xfrm>
            <a:off x="6439496" y="2242618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= 6.6 ug/l)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89D36-C3E1-409D-88FB-8CA8E504E56C}"/>
              </a:ext>
            </a:extLst>
          </p:cNvPr>
          <p:cNvSpPr txBox="1"/>
          <p:nvPr/>
        </p:nvSpPr>
        <p:spPr>
          <a:xfrm>
            <a:off x="6439496" y="2488522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= 7.9 ug/l)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C15E64-B738-471D-A1EE-1E0917F31752}"/>
              </a:ext>
            </a:extLst>
          </p:cNvPr>
          <p:cNvSpPr txBox="1"/>
          <p:nvPr/>
        </p:nvSpPr>
        <p:spPr>
          <a:xfrm>
            <a:off x="5345253" y="2838401"/>
            <a:ext cx="303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(Above Green Mountain = 9.0 ug/l)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DC651-F173-4C19-9E16-9357532C9D86}"/>
              </a:ext>
            </a:extLst>
          </p:cNvPr>
          <p:cNvSpPr txBox="1"/>
          <p:nvPr/>
        </p:nvSpPr>
        <p:spPr>
          <a:xfrm>
            <a:off x="4026207" y="788207"/>
            <a:ext cx="482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(CDPHE= 110 ug/l; Not regulated)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FC3E3-0C25-4245-8911-DCB897FB2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73" y="3890064"/>
            <a:ext cx="2854512" cy="2967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0E35D-ACB6-4ACC-AE97-AAAAA0632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748" y="1168959"/>
            <a:ext cx="3137538" cy="207967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914A47-87F5-4CC4-98F4-6058746C7E11}"/>
              </a:ext>
            </a:extLst>
          </p:cNvPr>
          <p:cNvCxnSpPr>
            <a:cxnSpLocks/>
          </p:cNvCxnSpPr>
          <p:nvPr/>
        </p:nvCxnSpPr>
        <p:spPr>
          <a:xfrm flipH="1" flipV="1">
            <a:off x="8827882" y="4455005"/>
            <a:ext cx="1034576" cy="586896"/>
          </a:xfrm>
          <a:prstGeom prst="straightConnector1">
            <a:avLst/>
          </a:prstGeom>
          <a:ln w="508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D980EE-3E5C-44E6-A777-18AFD056DEC5}"/>
              </a:ext>
            </a:extLst>
          </p:cNvPr>
          <p:cNvSpPr txBox="1"/>
          <p:nvPr/>
        </p:nvSpPr>
        <p:spPr>
          <a:xfrm>
            <a:off x="9876036" y="4905049"/>
            <a:ext cx="17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KR=7.9 ug/l</a:t>
            </a:r>
          </a:p>
        </p:txBody>
      </p:sp>
    </p:spTree>
    <p:extLst>
      <p:ext uri="{BB962C8B-B14F-4D97-AF65-F5344CB8AC3E}">
        <p14:creationId xmlns:p14="http://schemas.microsoft.com/office/powerpoint/2010/main" val="321095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F4D320-4636-4AC9-B1FC-F0E3E6D09E4C}"/>
              </a:ext>
            </a:extLst>
          </p:cNvPr>
          <p:cNvSpPr/>
          <p:nvPr/>
        </p:nvSpPr>
        <p:spPr>
          <a:xfrm>
            <a:off x="714023" y="3973359"/>
            <a:ext cx="2891245" cy="27649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EC5D6-1C28-418C-9966-1C42EF900FD9}"/>
              </a:ext>
            </a:extLst>
          </p:cNvPr>
          <p:cNvSpPr/>
          <p:nvPr/>
        </p:nvSpPr>
        <p:spPr>
          <a:xfrm>
            <a:off x="4237695" y="1444125"/>
            <a:ext cx="4828827" cy="50584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1091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Dissolved Phosphorous Below Green Mountain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827" y="6074229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218897" y="1162182"/>
            <a:ext cx="3565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Seasonal variations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Higher with snowmelt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Little variation between sites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33666-6B1C-441C-B6F9-E730A6B0727E}"/>
              </a:ext>
            </a:extLst>
          </p:cNvPr>
          <p:cNvSpPr txBox="1"/>
          <p:nvPr/>
        </p:nvSpPr>
        <p:spPr>
          <a:xfrm>
            <a:off x="6439496" y="2242618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= 3.5 ug/l)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89D36-C3E1-409D-88FB-8CA8E504E56C}"/>
              </a:ext>
            </a:extLst>
          </p:cNvPr>
          <p:cNvSpPr txBox="1"/>
          <p:nvPr/>
        </p:nvSpPr>
        <p:spPr>
          <a:xfrm>
            <a:off x="6439496" y="2488522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= 3.3 ug/l)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C15E64-B738-471D-A1EE-1E0917F31752}"/>
              </a:ext>
            </a:extLst>
          </p:cNvPr>
          <p:cNvSpPr txBox="1"/>
          <p:nvPr/>
        </p:nvSpPr>
        <p:spPr>
          <a:xfrm>
            <a:off x="5345253" y="2838401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(Above Green Mountain = 3.3 ug/l)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DC651-F173-4C19-9E16-9357532C9D86}"/>
              </a:ext>
            </a:extLst>
          </p:cNvPr>
          <p:cNvSpPr txBox="1"/>
          <p:nvPr/>
        </p:nvSpPr>
        <p:spPr>
          <a:xfrm>
            <a:off x="5321138" y="832984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(Unregulated)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56C5E2-DEFD-4B76-BCE7-584AD440B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57" y="3963656"/>
            <a:ext cx="2726576" cy="2896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9BAC7-0E23-4F70-9DD5-DA12FF5B3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294" y="1369385"/>
            <a:ext cx="5217734" cy="520794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4BBB725-CA0D-40E6-AB12-4460EEE1F026}"/>
              </a:ext>
            </a:extLst>
          </p:cNvPr>
          <p:cNvCxnSpPr>
            <a:cxnSpLocks/>
          </p:cNvCxnSpPr>
          <p:nvPr/>
        </p:nvCxnSpPr>
        <p:spPr>
          <a:xfrm flipH="1">
            <a:off x="9066522" y="4251096"/>
            <a:ext cx="1048154" cy="0"/>
          </a:xfrm>
          <a:prstGeom prst="straightConnector1">
            <a:avLst/>
          </a:prstGeom>
          <a:ln w="508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F6F52E-A2BF-4071-A875-196A7A8D9F4C}"/>
              </a:ext>
            </a:extLst>
          </p:cNvPr>
          <p:cNvSpPr txBox="1"/>
          <p:nvPr/>
        </p:nvSpPr>
        <p:spPr>
          <a:xfrm>
            <a:off x="10114676" y="4066430"/>
            <a:ext cx="17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KR=3 ug/l</a:t>
            </a:r>
          </a:p>
        </p:txBody>
      </p:sp>
    </p:spTree>
    <p:extLst>
      <p:ext uri="{BB962C8B-B14F-4D97-AF65-F5344CB8AC3E}">
        <p14:creationId xmlns:p14="http://schemas.microsoft.com/office/powerpoint/2010/main" val="4039480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2EC5D6-1C28-418C-9966-1C42EF900FD9}"/>
              </a:ext>
            </a:extLst>
          </p:cNvPr>
          <p:cNvSpPr/>
          <p:nvPr/>
        </p:nvSpPr>
        <p:spPr>
          <a:xfrm>
            <a:off x="4237695" y="1444125"/>
            <a:ext cx="4828827" cy="50584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1091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Soluble Reactive P Below Green Mountain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827" y="6074229"/>
            <a:ext cx="1724292" cy="5419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165F6D-90E8-467E-A2DE-C39AE85C0072}"/>
              </a:ext>
            </a:extLst>
          </p:cNvPr>
          <p:cNvSpPr txBox="1"/>
          <p:nvPr/>
        </p:nvSpPr>
        <p:spPr>
          <a:xfrm>
            <a:off x="218897" y="1162182"/>
            <a:ext cx="3565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Most important variable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“what’s available for plants”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 clear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Nutrient Poor</a:t>
            </a:r>
          </a:p>
          <a:p>
            <a:r>
              <a:rPr lang="en-US" b="1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333666-6B1C-441C-B6F9-E730A6B0727E}"/>
              </a:ext>
            </a:extLst>
          </p:cNvPr>
          <p:cNvSpPr txBox="1"/>
          <p:nvPr/>
        </p:nvSpPr>
        <p:spPr>
          <a:xfrm>
            <a:off x="6439496" y="2242618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≈ 1.0 ug/l)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89D36-C3E1-409D-88FB-8CA8E504E56C}"/>
              </a:ext>
            </a:extLst>
          </p:cNvPr>
          <p:cNvSpPr txBox="1"/>
          <p:nvPr/>
        </p:nvSpPr>
        <p:spPr>
          <a:xfrm>
            <a:off x="6439496" y="2488522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≈ 1.0 ug/l)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C15E64-B738-471D-A1EE-1E0917F31752}"/>
              </a:ext>
            </a:extLst>
          </p:cNvPr>
          <p:cNvSpPr txBox="1"/>
          <p:nvPr/>
        </p:nvSpPr>
        <p:spPr>
          <a:xfrm>
            <a:off x="5345253" y="2838401"/>
            <a:ext cx="292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(Above Green Mountain ≈ 1.0 ug/l)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DC651-F173-4C19-9E16-9357532C9D86}"/>
              </a:ext>
            </a:extLst>
          </p:cNvPr>
          <p:cNvSpPr txBox="1"/>
          <p:nvPr/>
        </p:nvSpPr>
        <p:spPr>
          <a:xfrm>
            <a:off x="5321138" y="832984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(Unregulated)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0843D-9DBB-4587-8BB5-16DCC8684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695" y="1380200"/>
            <a:ext cx="5217734" cy="52079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59B23C-B324-437F-85C5-6272251F71F4}"/>
              </a:ext>
            </a:extLst>
          </p:cNvPr>
          <p:cNvSpPr txBox="1"/>
          <p:nvPr/>
        </p:nvSpPr>
        <p:spPr>
          <a:xfrm>
            <a:off x="10117044" y="4841130"/>
            <a:ext cx="17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KR=&lt;1 ug/l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5506F1-7C82-4F13-A59E-03017D84FA7E}"/>
              </a:ext>
            </a:extLst>
          </p:cNvPr>
          <p:cNvCxnSpPr>
            <a:cxnSpLocks/>
          </p:cNvCxnSpPr>
          <p:nvPr/>
        </p:nvCxnSpPr>
        <p:spPr>
          <a:xfrm flipH="1">
            <a:off x="9066522" y="5013096"/>
            <a:ext cx="1048154" cy="0"/>
          </a:xfrm>
          <a:prstGeom prst="straightConnector1">
            <a:avLst/>
          </a:prstGeom>
          <a:ln w="508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D3E8B4-10D6-422F-B9A9-DF93A2B4344E}"/>
              </a:ext>
            </a:extLst>
          </p:cNvPr>
          <p:cNvCxnSpPr>
            <a:cxnSpLocks/>
          </p:cNvCxnSpPr>
          <p:nvPr/>
        </p:nvCxnSpPr>
        <p:spPr>
          <a:xfrm flipH="1">
            <a:off x="9066522" y="3193507"/>
            <a:ext cx="1048154" cy="0"/>
          </a:xfrm>
          <a:prstGeom prst="straightConnector1">
            <a:avLst/>
          </a:prstGeom>
          <a:ln w="508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9D5631-87EB-4C00-AF0D-F4058FF87550}"/>
              </a:ext>
            </a:extLst>
          </p:cNvPr>
          <p:cNvSpPr txBox="1"/>
          <p:nvPr/>
        </p:nvSpPr>
        <p:spPr>
          <a:xfrm>
            <a:off x="10114676" y="3014285"/>
            <a:ext cx="17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=3 ug/l</a:t>
            </a:r>
          </a:p>
        </p:txBody>
      </p:sp>
    </p:spTree>
    <p:extLst>
      <p:ext uri="{BB962C8B-B14F-4D97-AF65-F5344CB8AC3E}">
        <p14:creationId xmlns:p14="http://schemas.microsoft.com/office/powerpoint/2010/main" val="114981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42EC5D6-1C28-418C-9966-1C42EF900FD9}"/>
              </a:ext>
            </a:extLst>
          </p:cNvPr>
          <p:cNvSpPr/>
          <p:nvPr/>
        </p:nvSpPr>
        <p:spPr>
          <a:xfrm>
            <a:off x="889405" y="1203591"/>
            <a:ext cx="4828827" cy="50584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9B15B-E560-4D90-9F46-69F4D8FEB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71091"/>
            <a:ext cx="12618719" cy="119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Phosphorous to nitrogen ratios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849D3-91DC-4407-BB1E-1EAA3128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818" y="6316080"/>
            <a:ext cx="1724292" cy="541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89E2D-971E-40EA-81B8-EB13B402E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07" y="1203590"/>
            <a:ext cx="5217734" cy="5207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9506C-B6EB-43A8-B7E6-0342711B8A9C}"/>
              </a:ext>
            </a:extLst>
          </p:cNvPr>
          <p:cNvSpPr/>
          <p:nvPr/>
        </p:nvSpPr>
        <p:spPr>
          <a:xfrm>
            <a:off x="6309359" y="1203590"/>
            <a:ext cx="4828827" cy="505847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9300069-66F8-4143-8A76-5AACF1A016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584682"/>
              </p:ext>
            </p:extLst>
          </p:nvPr>
        </p:nvGraphicFramePr>
        <p:xfrm>
          <a:off x="6198524" y="1070647"/>
          <a:ext cx="5208587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rism 8" r:id="rId5" imgW="5207923" imgH="5200624" progId="Prism8.Document">
                  <p:embed/>
                </p:oleObj>
              </mc:Choice>
              <mc:Fallback>
                <p:oleObj name="Prism 8" r:id="rId5" imgW="5207923" imgH="5200624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8524" y="1070647"/>
                        <a:ext cx="5208587" cy="520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237D34-F9A8-487A-A882-8BFBDEA1AA39}"/>
              </a:ext>
            </a:extLst>
          </p:cNvPr>
          <p:cNvCxnSpPr>
            <a:cxnSpLocks/>
          </p:cNvCxnSpPr>
          <p:nvPr/>
        </p:nvCxnSpPr>
        <p:spPr>
          <a:xfrm flipV="1">
            <a:off x="7426036" y="1533237"/>
            <a:ext cx="0" cy="2937163"/>
          </a:xfrm>
          <a:prstGeom prst="straightConnector1">
            <a:avLst/>
          </a:prstGeom>
          <a:ln w="254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BC8258-31AA-4E77-BD5E-B850C4E16C2D}"/>
              </a:ext>
            </a:extLst>
          </p:cNvPr>
          <p:cNvSpPr txBox="1"/>
          <p:nvPr/>
        </p:nvSpPr>
        <p:spPr>
          <a:xfrm>
            <a:off x="7426036" y="3486306"/>
            <a:ext cx="25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limited Streams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DD3CC0-4CCF-48B9-8606-B061D0484E38}"/>
              </a:ext>
            </a:extLst>
          </p:cNvPr>
          <p:cNvSpPr txBox="1"/>
          <p:nvPr/>
        </p:nvSpPr>
        <p:spPr>
          <a:xfrm>
            <a:off x="2485509" y="4101068"/>
            <a:ext cx="254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limited Streams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7A25FB-9CDB-418E-B3DF-EE74DE39FC67}"/>
              </a:ext>
            </a:extLst>
          </p:cNvPr>
          <p:cNvCxnSpPr>
            <a:cxnSpLocks/>
          </p:cNvCxnSpPr>
          <p:nvPr/>
        </p:nvCxnSpPr>
        <p:spPr>
          <a:xfrm flipV="1">
            <a:off x="2479949" y="1450110"/>
            <a:ext cx="0" cy="3435926"/>
          </a:xfrm>
          <a:prstGeom prst="straightConnector1">
            <a:avLst/>
          </a:prstGeom>
          <a:ln w="254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16D558-FEBA-4B86-AEE1-B0476680B78A}"/>
              </a:ext>
            </a:extLst>
          </p:cNvPr>
          <p:cNvSpPr txBox="1"/>
          <p:nvPr/>
        </p:nvSpPr>
        <p:spPr>
          <a:xfrm>
            <a:off x="4652889" y="3884567"/>
            <a:ext cx="172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KR=27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467AC4-852A-4B15-A5C4-F4295E0DC06C}"/>
              </a:ext>
            </a:extLst>
          </p:cNvPr>
          <p:cNvCxnSpPr>
            <a:cxnSpLocks/>
          </p:cNvCxnSpPr>
          <p:nvPr/>
        </p:nvCxnSpPr>
        <p:spPr>
          <a:xfrm flipH="1">
            <a:off x="3604735" y="4101068"/>
            <a:ext cx="1048154" cy="0"/>
          </a:xfrm>
          <a:prstGeom prst="straightConnector1">
            <a:avLst/>
          </a:prstGeom>
          <a:ln w="50800">
            <a:solidFill>
              <a:schemeClr val="accent6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1C68F91-FB6E-4AC7-B27B-482481220C52}"/>
              </a:ext>
            </a:extLst>
          </p:cNvPr>
          <p:cNvSpPr txBox="1"/>
          <p:nvPr/>
        </p:nvSpPr>
        <p:spPr>
          <a:xfrm>
            <a:off x="2686388" y="4946591"/>
            <a:ext cx="230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Balanced TDP:TDN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49F7-0BEB-42C5-AEE1-3B560C273FDC}"/>
              </a:ext>
            </a:extLst>
          </p:cNvPr>
          <p:cNvSpPr txBox="1"/>
          <p:nvPr/>
        </p:nvSpPr>
        <p:spPr>
          <a:xfrm>
            <a:off x="8182432" y="4701370"/>
            <a:ext cx="230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Balanced P:N</a:t>
            </a:r>
          </a:p>
        </p:txBody>
      </p:sp>
    </p:spTree>
    <p:extLst>
      <p:ext uri="{BB962C8B-B14F-4D97-AF65-F5344CB8AC3E}">
        <p14:creationId xmlns:p14="http://schemas.microsoft.com/office/powerpoint/2010/main" val="180546652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11878</TotalTime>
  <Words>583</Words>
  <Application>Microsoft Office PowerPoint</Application>
  <PresentationFormat>Widescreen</PresentationFormat>
  <Paragraphs>120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 3</vt:lpstr>
      <vt:lpstr>Slice</vt:lpstr>
      <vt:lpstr>Prism 8</vt:lpstr>
      <vt:lpstr>Blue River Nutrient Enhancement Project</vt:lpstr>
      <vt:lpstr>Goals</vt:lpstr>
      <vt:lpstr>Relation to other projects</vt:lpstr>
      <vt:lpstr>Results of Kootenai River study</vt:lpstr>
      <vt:lpstr>Total DIN Below Green Mountain</vt:lpstr>
      <vt:lpstr>Total Phosphorous Below Green Mountain</vt:lpstr>
      <vt:lpstr>Dissolved Phosphorous Below Green Mountain</vt:lpstr>
      <vt:lpstr>Soluble Reactive P Below Green Mountain</vt:lpstr>
      <vt:lpstr>Phosphorous to nitrogen ratios</vt:lpstr>
      <vt:lpstr>Importance of Phosphorus</vt:lpstr>
      <vt:lpstr>Injections Site and Methods</vt:lpstr>
      <vt:lpstr>Study Methods—Producers</vt:lpstr>
      <vt:lpstr>Study Methods—Fish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Brien Rose</dc:creator>
  <cp:lastModifiedBy>Erika Donaghy</cp:lastModifiedBy>
  <cp:revision>56</cp:revision>
  <dcterms:created xsi:type="dcterms:W3CDTF">2020-07-14T18:04:36Z</dcterms:created>
  <dcterms:modified xsi:type="dcterms:W3CDTF">2020-09-09T13:41:40Z</dcterms:modified>
</cp:coreProperties>
</file>